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4" r:id="rId2"/>
    <p:sldMasterId id="2147483711" r:id="rId3"/>
  </p:sldMasterIdLst>
  <p:notesMasterIdLst>
    <p:notesMasterId r:id="rId44"/>
  </p:notesMasterIdLst>
  <p:sldIdLst>
    <p:sldId id="258" r:id="rId4"/>
    <p:sldId id="318" r:id="rId5"/>
    <p:sldId id="261" r:id="rId6"/>
    <p:sldId id="3437" r:id="rId7"/>
    <p:sldId id="3438" r:id="rId8"/>
    <p:sldId id="3463" r:id="rId9"/>
    <p:sldId id="359" r:id="rId10"/>
    <p:sldId id="3439" r:id="rId11"/>
    <p:sldId id="3440" r:id="rId12"/>
    <p:sldId id="3441" r:id="rId13"/>
    <p:sldId id="3442" r:id="rId14"/>
    <p:sldId id="3443" r:id="rId15"/>
    <p:sldId id="360" r:id="rId16"/>
    <p:sldId id="3444" r:id="rId17"/>
    <p:sldId id="3445" r:id="rId18"/>
    <p:sldId id="3446" r:id="rId19"/>
    <p:sldId id="3447" r:id="rId20"/>
    <p:sldId id="3404" r:id="rId21"/>
    <p:sldId id="296" r:id="rId22"/>
    <p:sldId id="3436" r:id="rId23"/>
    <p:sldId id="3415" r:id="rId24"/>
    <p:sldId id="3434" r:id="rId25"/>
    <p:sldId id="3448" r:id="rId26"/>
    <p:sldId id="3449" r:id="rId27"/>
    <p:sldId id="3450" r:id="rId28"/>
    <p:sldId id="3451" r:id="rId29"/>
    <p:sldId id="3452" r:id="rId30"/>
    <p:sldId id="3435" r:id="rId31"/>
    <p:sldId id="3453" r:id="rId32"/>
    <p:sldId id="3419" r:id="rId33"/>
    <p:sldId id="3454" r:id="rId34"/>
    <p:sldId id="3455" r:id="rId35"/>
    <p:sldId id="3456" r:id="rId36"/>
    <p:sldId id="3457" r:id="rId37"/>
    <p:sldId id="3458" r:id="rId38"/>
    <p:sldId id="3459" r:id="rId39"/>
    <p:sldId id="3460" r:id="rId40"/>
    <p:sldId id="3461" r:id="rId41"/>
    <p:sldId id="3462" r:id="rId42"/>
    <p:sldId id="362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214" autoAdjust="0"/>
  </p:normalViewPr>
  <p:slideViewPr>
    <p:cSldViewPr snapToGrid="0">
      <p:cViewPr varScale="1">
        <p:scale>
          <a:sx n="79" d="100"/>
          <a:sy n="79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0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31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5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2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E94B9-1F08-48DF-B7B6-E879767F1C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47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21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258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EDCD6-9014-4A64-9154-89608F736A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1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6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EDCD6-9014-4A64-9154-89608F736A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33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3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42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2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46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57330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83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346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7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474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917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89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965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173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328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31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308779"/>
      </p:ext>
    </p:extLst>
  </p:cSld>
  <p:clrMapOvr>
    <a:masterClrMapping/>
  </p:clrMapOvr>
  <p:transition spd="slow" advTm="1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2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419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33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07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411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78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35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9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68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346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336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5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949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781788"/>
      </p:ext>
    </p:extLst>
  </p:cSld>
  <p:clrMapOvr>
    <a:masterClrMapping/>
  </p:clrMapOvr>
  <p:transition spd="slow" advTm="1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661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824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6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3E38-8C48-7F4F-91C3-7EF52D281FDA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2F826-A1D9-1047-84F5-652FB7A7119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350658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B9262F-3032-494D-90C0-969EB97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F3C3-A9C0-443D-93B0-C20B41F60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00BD63-5670-4677-BF00-62DF6209D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8E1B-5923-4CAF-B9CC-D14A574623CF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BF3D1-76EF-4DC2-A169-BD021359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C5D55-7E5F-4181-A809-C8DC293A1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7EF003-4D3E-4CC8-8E66-BB947777430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89AFA6-3DE3-4BF5-A91A-477FB646848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-1589265" y="604976"/>
            <a:ext cx="4591452" cy="45914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F993B-02E4-4B77-A399-04BE8C5F4523}"/>
              </a:ext>
            </a:extLst>
          </p:cNvPr>
          <p:cNvSpPr/>
          <p:nvPr userDrawn="1"/>
        </p:nvSpPr>
        <p:spPr>
          <a:xfrm>
            <a:off x="641839" y="281354"/>
            <a:ext cx="10893669" cy="6312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4EECF-0FCD-45F4-A9F9-5EE45CFA5E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245">
            <a:off x="9896272" y="3342313"/>
            <a:ext cx="4591452" cy="45914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92E179E-F909-403D-A155-B4D3A20E8946}"/>
              </a:ext>
            </a:extLst>
          </p:cNvPr>
          <p:cNvSpPr/>
          <p:nvPr userDrawn="1"/>
        </p:nvSpPr>
        <p:spPr>
          <a:xfrm>
            <a:off x="12274062" y="2567354"/>
            <a:ext cx="773723" cy="488852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244BA6-9BA6-4B46-96DE-8B2A97929B73}"/>
              </a:ext>
            </a:extLst>
          </p:cNvPr>
          <p:cNvSpPr/>
          <p:nvPr userDrawn="1"/>
        </p:nvSpPr>
        <p:spPr>
          <a:xfrm>
            <a:off x="5108453" y="400333"/>
            <a:ext cx="2388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pc="788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添加替换内容</a:t>
            </a:r>
            <a:endParaRPr lang="en-US" altLang="zh-CN" sz="1800" spc="788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658C5-380E-49AA-81FB-66A7A911547A}"/>
              </a:ext>
            </a:extLst>
          </p:cNvPr>
          <p:cNvSpPr/>
          <p:nvPr userDrawn="1"/>
        </p:nvSpPr>
        <p:spPr>
          <a:xfrm>
            <a:off x="4890979" y="799542"/>
            <a:ext cx="2622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0" spc="300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Montserrat" charset="0"/>
              </a:rPr>
              <a:t>WRITE HEREYOUR TITLE</a:t>
            </a:r>
          </a:p>
        </p:txBody>
      </p:sp>
    </p:spTree>
    <p:extLst>
      <p:ext uri="{BB962C8B-B14F-4D97-AF65-F5344CB8AC3E}">
        <p14:creationId xmlns:p14="http://schemas.microsoft.com/office/powerpoint/2010/main" val="295536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24527" y="4469537"/>
            <a:ext cx="5055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牛亚翔、刘迦南、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汤鸿博、张颖、游瑞丰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E5F5B4-6D61-49A8-90CD-719B0A411475}"/>
              </a:ext>
            </a:extLst>
          </p:cNvPr>
          <p:cNvSpPr txBox="1"/>
          <p:nvPr/>
        </p:nvSpPr>
        <p:spPr>
          <a:xfrm>
            <a:off x="938646" y="2968270"/>
            <a:ext cx="562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气温预测</a:t>
            </a:r>
            <a:endParaRPr lang="en-US" altLang="zh-CN" sz="48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r"/>
            <a:r>
              <a:rPr lang="en-US" altLang="zh-CN" sz="3200" b="1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Temperature forecast</a:t>
            </a:r>
            <a:endParaRPr lang="zh-CN" altLang="en-US" sz="3200" b="1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207249" y="1459788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2050" name="图片 1">
            <a:extLst>
              <a:ext uri="{FF2B5EF4-FFF2-40B4-BE49-F238E27FC236}">
                <a16:creationId xmlns:a16="http://schemas.microsoft.com/office/drawing/2014/main" id="{E6158326-44B2-488B-AAD3-221C432A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1320217"/>
            <a:ext cx="347093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75DF7482-56DE-443B-8F4B-01A9F1F8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58" y="4116725"/>
            <a:ext cx="415607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5F6F62E-6AE7-41FA-9D7E-9C68AF7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3" y="2354929"/>
            <a:ext cx="4321512" cy="4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F35123-A3B9-4703-8AEF-893F03983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404" y="3193390"/>
            <a:ext cx="2537680" cy="25148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D22A84-D2B6-4607-B841-0CE0E5CDB3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429907" y="1186775"/>
            <a:ext cx="111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POST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参数传递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A7AF90-6CC1-47A1-BB81-12EA3703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60" y="2273723"/>
            <a:ext cx="1730054" cy="3964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6BE565-4279-4A24-8730-7DC1A106E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29" y="2884123"/>
            <a:ext cx="4930567" cy="1089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03ED09-9C42-49D0-8A86-CD345A84EE6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2581298" y="1248904"/>
            <a:ext cx="406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操作逻辑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5282119" y="1186775"/>
            <a:ext cx="5927388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3074" name="图片 1">
            <a:extLst>
              <a:ext uri="{FF2B5EF4-FFF2-40B4-BE49-F238E27FC236}">
                <a16:creationId xmlns:a16="http://schemas.microsoft.com/office/drawing/2014/main" id="{FE8F1002-8C1E-4AD3-A0F4-48934B1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5" y="2050140"/>
            <a:ext cx="49942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F24441-D85E-4045-B3AF-15FB353B5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760" y="1832855"/>
            <a:ext cx="2888935" cy="41902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E64BA9-27F9-40B4-9100-286BE545E673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算法后端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494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游瑞丰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5564223" y="1026341"/>
            <a:ext cx="4844374" cy="14639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564223" y="2787654"/>
            <a:ext cx="4844374" cy="32482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67A08-3595-4AEE-AA3C-5FBE396E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10" y="1406325"/>
            <a:ext cx="3991337" cy="5975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F2A047-B20A-41C7-919F-082E789B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2" y="2886681"/>
            <a:ext cx="2730650" cy="29831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585608" y="1542233"/>
            <a:ext cx="275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处理传递的数据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F74C96-9D90-4175-9E56-1D7FB65C041B}"/>
              </a:ext>
            </a:extLst>
          </p:cNvPr>
          <p:cNvSpPr txBox="1"/>
          <p:nvPr/>
        </p:nvSpPr>
        <p:spPr>
          <a:xfrm>
            <a:off x="1399374" y="4318135"/>
            <a:ext cx="368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根据传递的地区，选择  不同模型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22CF8-0CD5-4716-B008-7E78A143E7A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4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890468"/>
            <a:ext cx="10593421" cy="32295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47421-D43E-4E90-A2DD-1EAEEC40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20" y="3015677"/>
            <a:ext cx="9025552" cy="27139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610107" y="1370044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数据清洗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AE1147-2993-49BC-94F9-A806615A045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30647" y="291327"/>
            <a:ext cx="3330705" cy="72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799288" y="2529192"/>
            <a:ext cx="10593421" cy="35908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8000E1-A25C-43F0-96E9-E72AB4B97C82}"/>
              </a:ext>
            </a:extLst>
          </p:cNvPr>
          <p:cNvSpPr txBox="1"/>
          <p:nvPr/>
        </p:nvSpPr>
        <p:spPr>
          <a:xfrm>
            <a:off x="1348358" y="1233857"/>
            <a:ext cx="290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ARIMA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BC4E1-6B91-4305-BC91-DD3B4927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33" y="2700578"/>
            <a:ext cx="8466506" cy="3248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242D7F-40DC-44F5-91E2-CE2C0E1B0D4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9AEDCF-5B68-4B7B-B899-C0C6BBD21CAA}"/>
              </a:ext>
            </a:extLst>
          </p:cNvPr>
          <p:cNvSpPr txBox="1"/>
          <p:nvPr/>
        </p:nvSpPr>
        <p:spPr>
          <a:xfrm>
            <a:off x="4441694" y="368647"/>
            <a:ext cx="3778177" cy="740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ABE240-A2F9-4A33-908C-298890C85E30}"/>
              </a:ext>
            </a:extLst>
          </p:cNvPr>
          <p:cNvSpPr/>
          <p:nvPr/>
        </p:nvSpPr>
        <p:spPr>
          <a:xfrm>
            <a:off x="832888" y="2490280"/>
            <a:ext cx="4844373" cy="319222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CC6EB-7927-4D8D-B530-1AE4BAD6EB76}"/>
              </a:ext>
            </a:extLst>
          </p:cNvPr>
          <p:cNvSpPr/>
          <p:nvPr/>
        </p:nvSpPr>
        <p:spPr>
          <a:xfrm>
            <a:off x="5875507" y="2490281"/>
            <a:ext cx="5370531" cy="32516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26A951-F218-4C31-9E4E-2E4660762391}"/>
              </a:ext>
            </a:extLst>
          </p:cNvPr>
          <p:cNvSpPr txBox="1"/>
          <p:nvPr/>
        </p:nvSpPr>
        <p:spPr>
          <a:xfrm>
            <a:off x="1186774" y="1175492"/>
            <a:ext cx="3563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将结果保存到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json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2D955-57F4-46E1-8ED4-33EA57F6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1" y="3247944"/>
            <a:ext cx="4528492" cy="13240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67EB6-8A04-474A-9E89-3BC7321A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3" y="2722031"/>
            <a:ext cx="4982122" cy="2531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6B211F-CA87-4A54-946F-B2E3056F57AB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1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9691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数据传输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250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63591" y="5079879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/>
              <a:t>张颖</a:t>
            </a:r>
            <a:endParaRPr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5D670CB-9620-4D7D-B563-6663F468BF67}"/>
              </a:ext>
            </a:extLst>
          </p:cNvPr>
          <p:cNvGrpSpPr/>
          <p:nvPr/>
        </p:nvGrpSpPr>
        <p:grpSpPr>
          <a:xfrm>
            <a:off x="1693668" y="4986635"/>
            <a:ext cx="3930749" cy="884860"/>
            <a:chOff x="2141553" y="4571257"/>
            <a:chExt cx="3930749" cy="884860"/>
          </a:xfrm>
        </p:grpSpPr>
        <p:grpSp>
          <p:nvGrpSpPr>
            <p:cNvPr id="34" name="Group 62">
              <a:extLst>
                <a:ext uri="{FF2B5EF4-FFF2-40B4-BE49-F238E27FC236}">
                  <a16:creationId xmlns:a16="http://schemas.microsoft.com/office/drawing/2014/main" id="{5CBE0835-6C0A-4ADD-AC96-01284454F6A0}"/>
                </a:ext>
              </a:extLst>
            </p:cNvPr>
            <p:cNvGrpSpPr/>
            <p:nvPr/>
          </p:nvGrpSpPr>
          <p:grpSpPr>
            <a:xfrm>
              <a:off x="2141553" y="4717997"/>
              <a:ext cx="670664" cy="670627"/>
              <a:chOff x="6939371" y="3153303"/>
              <a:chExt cx="670664" cy="670664"/>
            </a:xfrm>
          </p:grpSpPr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A8FBC8DF-596E-405B-90BB-70163D1F799E}"/>
                  </a:ext>
                </a:extLst>
              </p:cNvPr>
              <p:cNvSpPr/>
              <p:nvPr/>
            </p:nvSpPr>
            <p:spPr>
              <a:xfrm>
                <a:off x="6939371" y="3153303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6" name="Freeform 64">
                <a:extLst>
                  <a:ext uri="{FF2B5EF4-FFF2-40B4-BE49-F238E27FC236}">
                    <a16:creationId xmlns:a16="http://schemas.microsoft.com/office/drawing/2014/main" id="{16CC7DE6-F18F-4BBF-B955-AF8F749377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57865" y="3292117"/>
                <a:ext cx="433676" cy="393037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4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4" name="išľíďè">
              <a:extLst>
                <a:ext uri="{FF2B5EF4-FFF2-40B4-BE49-F238E27FC236}">
                  <a16:creationId xmlns:a16="http://schemas.microsoft.com/office/drawing/2014/main" id="{90979922-B457-4509-9188-A1F02237EF03}"/>
                </a:ext>
              </a:extLst>
            </p:cNvPr>
            <p:cNvSpPr/>
            <p:nvPr/>
          </p:nvSpPr>
          <p:spPr bwMode="auto">
            <a:xfrm>
              <a:off x="3046159" y="4898628"/>
              <a:ext cx="3026143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Server.py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传输预测数据到网页后端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5" name="iSlíďè">
              <a:extLst>
                <a:ext uri="{FF2B5EF4-FFF2-40B4-BE49-F238E27FC236}">
                  <a16:creationId xmlns:a16="http://schemas.microsoft.com/office/drawing/2014/main" id="{29CB2774-A013-4542-B7EB-363332C098CB}"/>
                </a:ext>
              </a:extLst>
            </p:cNvPr>
            <p:cNvSpPr txBox="1"/>
            <p:nvPr/>
          </p:nvSpPr>
          <p:spPr bwMode="auto">
            <a:xfrm>
              <a:off x="3046159" y="4571257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算法后端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7B0840-AD99-4A47-A7D8-40FB03E03A38}"/>
              </a:ext>
            </a:extLst>
          </p:cNvPr>
          <p:cNvGrpSpPr/>
          <p:nvPr/>
        </p:nvGrpSpPr>
        <p:grpSpPr>
          <a:xfrm>
            <a:off x="6294254" y="4978732"/>
            <a:ext cx="4204078" cy="884860"/>
            <a:chOff x="6761189" y="4511809"/>
            <a:chExt cx="4204078" cy="884860"/>
          </a:xfrm>
        </p:grpSpPr>
        <p:grpSp>
          <p:nvGrpSpPr>
            <p:cNvPr id="28" name="Group 56">
              <a:extLst>
                <a:ext uri="{FF2B5EF4-FFF2-40B4-BE49-F238E27FC236}">
                  <a16:creationId xmlns:a16="http://schemas.microsoft.com/office/drawing/2014/main" id="{9EE0EA96-906E-4163-9EA1-AF78F2B3D604}"/>
                </a:ext>
              </a:extLst>
            </p:cNvPr>
            <p:cNvGrpSpPr/>
            <p:nvPr/>
          </p:nvGrpSpPr>
          <p:grpSpPr>
            <a:xfrm>
              <a:off x="6761189" y="4600723"/>
              <a:ext cx="670664" cy="670627"/>
              <a:chOff x="6939371" y="5267294"/>
              <a:chExt cx="670664" cy="670664"/>
            </a:xfrm>
          </p:grpSpPr>
          <p:sp>
            <p:nvSpPr>
              <p:cNvPr id="29" name="Rectangle 57">
                <a:extLst>
                  <a:ext uri="{FF2B5EF4-FFF2-40B4-BE49-F238E27FC236}">
                    <a16:creationId xmlns:a16="http://schemas.microsoft.com/office/drawing/2014/main" id="{3960353D-AD8B-476C-97DA-F3DCCAD2805E}"/>
                  </a:ext>
                </a:extLst>
              </p:cNvPr>
              <p:cNvSpPr/>
              <p:nvPr/>
            </p:nvSpPr>
            <p:spPr>
              <a:xfrm>
                <a:off x="6939371" y="5267294"/>
                <a:ext cx="670664" cy="67066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44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30" name="AutoShape 82">
                <a:extLst>
                  <a:ext uri="{FF2B5EF4-FFF2-40B4-BE49-F238E27FC236}">
                    <a16:creationId xmlns:a16="http://schemas.microsoft.com/office/drawing/2014/main" id="{F4A32AE9-3AE6-4EF0-BE9E-F344F24EEA8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99847" y="5427725"/>
                <a:ext cx="349712" cy="3498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767" y="5419"/>
                    </a:moveTo>
                    <a:cubicBezTo>
                      <a:pt x="4051" y="5419"/>
                      <a:pt x="4271" y="5505"/>
                      <a:pt x="4428" y="5687"/>
                    </a:cubicBezTo>
                    <a:cubicBezTo>
                      <a:pt x="4586" y="5865"/>
                      <a:pt x="4701" y="6078"/>
                      <a:pt x="4766" y="6326"/>
                    </a:cubicBezTo>
                    <a:cubicBezTo>
                      <a:pt x="4835" y="6574"/>
                      <a:pt x="4879" y="6836"/>
                      <a:pt x="4893" y="7106"/>
                    </a:cubicBezTo>
                    <a:cubicBezTo>
                      <a:pt x="4910" y="7377"/>
                      <a:pt x="4917" y="7596"/>
                      <a:pt x="4917" y="7760"/>
                    </a:cubicBezTo>
                    <a:lnTo>
                      <a:pt x="4917" y="9856"/>
                    </a:lnTo>
                    <a:cubicBezTo>
                      <a:pt x="4809" y="9928"/>
                      <a:pt x="4720" y="10015"/>
                      <a:pt x="4646" y="10110"/>
                    </a:cubicBezTo>
                    <a:cubicBezTo>
                      <a:pt x="4574" y="10208"/>
                      <a:pt x="4468" y="10257"/>
                      <a:pt x="4329" y="10257"/>
                    </a:cubicBezTo>
                    <a:lnTo>
                      <a:pt x="561" y="10257"/>
                    </a:lnTo>
                    <a:cubicBezTo>
                      <a:pt x="439" y="10257"/>
                      <a:pt x="338" y="10208"/>
                      <a:pt x="256" y="10110"/>
                    </a:cubicBezTo>
                    <a:cubicBezTo>
                      <a:pt x="177" y="10015"/>
                      <a:pt x="93" y="9928"/>
                      <a:pt x="0" y="9856"/>
                    </a:cubicBezTo>
                    <a:lnTo>
                      <a:pt x="0" y="7760"/>
                    </a:lnTo>
                    <a:cubicBezTo>
                      <a:pt x="0" y="7596"/>
                      <a:pt x="4" y="7377"/>
                      <a:pt x="12" y="7106"/>
                    </a:cubicBezTo>
                    <a:cubicBezTo>
                      <a:pt x="19" y="6836"/>
                      <a:pt x="57" y="6574"/>
                      <a:pt x="124" y="6326"/>
                    </a:cubicBezTo>
                    <a:cubicBezTo>
                      <a:pt x="196" y="6078"/>
                      <a:pt x="309" y="5865"/>
                      <a:pt x="465" y="5687"/>
                    </a:cubicBezTo>
                    <a:cubicBezTo>
                      <a:pt x="624" y="5508"/>
                      <a:pt x="842" y="5419"/>
                      <a:pt x="1123" y="5419"/>
                    </a:cubicBezTo>
                    <a:cubicBezTo>
                      <a:pt x="782" y="5151"/>
                      <a:pt x="508" y="4803"/>
                      <a:pt x="304" y="4377"/>
                    </a:cubicBezTo>
                    <a:cubicBezTo>
                      <a:pt x="103" y="3950"/>
                      <a:pt x="0" y="3469"/>
                      <a:pt x="0" y="2937"/>
                    </a:cubicBezTo>
                    <a:cubicBezTo>
                      <a:pt x="0" y="2539"/>
                      <a:pt x="64" y="2162"/>
                      <a:pt x="189" y="1805"/>
                    </a:cubicBezTo>
                    <a:cubicBezTo>
                      <a:pt x="316" y="1448"/>
                      <a:pt x="491" y="1134"/>
                      <a:pt x="717" y="861"/>
                    </a:cubicBezTo>
                    <a:cubicBezTo>
                      <a:pt x="943" y="590"/>
                      <a:pt x="1207" y="380"/>
                      <a:pt x="1504" y="227"/>
                    </a:cubicBezTo>
                    <a:cubicBezTo>
                      <a:pt x="1804" y="77"/>
                      <a:pt x="2119" y="0"/>
                      <a:pt x="2445" y="0"/>
                    </a:cubicBezTo>
                    <a:cubicBezTo>
                      <a:pt x="2793" y="0"/>
                      <a:pt x="3115" y="77"/>
                      <a:pt x="3412" y="227"/>
                    </a:cubicBezTo>
                    <a:cubicBezTo>
                      <a:pt x="3712" y="380"/>
                      <a:pt x="3969" y="590"/>
                      <a:pt x="4188" y="861"/>
                    </a:cubicBezTo>
                    <a:cubicBezTo>
                      <a:pt x="4406" y="1134"/>
                      <a:pt x="4584" y="1448"/>
                      <a:pt x="4716" y="1805"/>
                    </a:cubicBezTo>
                    <a:cubicBezTo>
                      <a:pt x="4850" y="2162"/>
                      <a:pt x="4917" y="2539"/>
                      <a:pt x="4917" y="2937"/>
                    </a:cubicBezTo>
                    <a:cubicBezTo>
                      <a:pt x="4917" y="3458"/>
                      <a:pt x="4814" y="3939"/>
                      <a:pt x="4603" y="4371"/>
                    </a:cubicBezTo>
                    <a:cubicBezTo>
                      <a:pt x="4392" y="4800"/>
                      <a:pt x="4115" y="5151"/>
                      <a:pt x="3767" y="5419"/>
                    </a:cubicBezTo>
                    <a:moveTo>
                      <a:pt x="18165" y="12062"/>
                    </a:moveTo>
                    <a:cubicBezTo>
                      <a:pt x="18672" y="12604"/>
                      <a:pt x="19070" y="13142"/>
                      <a:pt x="19356" y="13669"/>
                    </a:cubicBezTo>
                    <a:cubicBezTo>
                      <a:pt x="19641" y="14196"/>
                      <a:pt x="19788" y="14801"/>
                      <a:pt x="19788" y="15480"/>
                    </a:cubicBezTo>
                    <a:lnTo>
                      <a:pt x="19788" y="20816"/>
                    </a:lnTo>
                    <a:cubicBezTo>
                      <a:pt x="19694" y="20868"/>
                      <a:pt x="19620" y="20931"/>
                      <a:pt x="19557" y="20995"/>
                    </a:cubicBezTo>
                    <a:cubicBezTo>
                      <a:pt x="19497" y="21061"/>
                      <a:pt x="19425" y="21122"/>
                      <a:pt x="19344" y="21191"/>
                    </a:cubicBezTo>
                    <a:cubicBezTo>
                      <a:pt x="19262" y="21251"/>
                      <a:pt x="19173" y="21317"/>
                      <a:pt x="19075" y="21386"/>
                    </a:cubicBezTo>
                    <a:cubicBezTo>
                      <a:pt x="18976" y="21455"/>
                      <a:pt x="18835" y="21528"/>
                      <a:pt x="18662" y="21599"/>
                    </a:cubicBezTo>
                    <a:lnTo>
                      <a:pt x="2942" y="21599"/>
                    </a:lnTo>
                    <a:cubicBezTo>
                      <a:pt x="2675" y="21599"/>
                      <a:pt x="2467" y="21499"/>
                      <a:pt x="2318" y="21291"/>
                    </a:cubicBezTo>
                    <a:cubicBezTo>
                      <a:pt x="2167" y="21081"/>
                      <a:pt x="2003" y="20926"/>
                      <a:pt x="1819" y="20816"/>
                    </a:cubicBezTo>
                    <a:lnTo>
                      <a:pt x="1819" y="15480"/>
                    </a:lnTo>
                    <a:cubicBezTo>
                      <a:pt x="1819" y="14763"/>
                      <a:pt x="1989" y="14127"/>
                      <a:pt x="2335" y="13571"/>
                    </a:cubicBezTo>
                    <a:cubicBezTo>
                      <a:pt x="2678" y="13018"/>
                      <a:pt x="3052" y="12511"/>
                      <a:pt x="3460" y="12062"/>
                    </a:cubicBezTo>
                    <a:cubicBezTo>
                      <a:pt x="3535" y="11970"/>
                      <a:pt x="3633" y="11869"/>
                      <a:pt x="3753" y="11766"/>
                    </a:cubicBezTo>
                    <a:cubicBezTo>
                      <a:pt x="3873" y="11659"/>
                      <a:pt x="4000" y="11590"/>
                      <a:pt x="4137" y="11553"/>
                    </a:cubicBezTo>
                    <a:cubicBezTo>
                      <a:pt x="4276" y="11495"/>
                      <a:pt x="4432" y="11466"/>
                      <a:pt x="4610" y="11455"/>
                    </a:cubicBezTo>
                    <a:cubicBezTo>
                      <a:pt x="4785" y="11446"/>
                      <a:pt x="4956" y="11423"/>
                      <a:pt x="5126" y="11388"/>
                    </a:cubicBezTo>
                    <a:cubicBezTo>
                      <a:pt x="5594" y="11299"/>
                      <a:pt x="6091" y="11210"/>
                      <a:pt x="6621" y="11121"/>
                    </a:cubicBezTo>
                    <a:cubicBezTo>
                      <a:pt x="7149" y="11034"/>
                      <a:pt x="7665" y="10945"/>
                      <a:pt x="8172" y="10853"/>
                    </a:cubicBezTo>
                    <a:cubicBezTo>
                      <a:pt x="7483" y="10326"/>
                      <a:pt x="6928" y="9632"/>
                      <a:pt x="6513" y="8762"/>
                    </a:cubicBezTo>
                    <a:cubicBezTo>
                      <a:pt x="6093" y="7896"/>
                      <a:pt x="5884" y="6940"/>
                      <a:pt x="5884" y="5903"/>
                    </a:cubicBezTo>
                    <a:cubicBezTo>
                      <a:pt x="5884" y="5097"/>
                      <a:pt x="6016" y="4331"/>
                      <a:pt x="6275" y="3608"/>
                    </a:cubicBezTo>
                    <a:cubicBezTo>
                      <a:pt x="6535" y="2885"/>
                      <a:pt x="6887" y="2260"/>
                      <a:pt x="7331" y="1733"/>
                    </a:cubicBezTo>
                    <a:cubicBezTo>
                      <a:pt x="7778" y="1203"/>
                      <a:pt x="8299" y="786"/>
                      <a:pt x="8894" y="472"/>
                    </a:cubicBezTo>
                    <a:cubicBezTo>
                      <a:pt x="9494" y="158"/>
                      <a:pt x="10125" y="3"/>
                      <a:pt x="10802" y="3"/>
                    </a:cubicBezTo>
                    <a:cubicBezTo>
                      <a:pt x="11476" y="3"/>
                      <a:pt x="12112" y="158"/>
                      <a:pt x="12710" y="472"/>
                    </a:cubicBezTo>
                    <a:cubicBezTo>
                      <a:pt x="13307" y="786"/>
                      <a:pt x="13826" y="1203"/>
                      <a:pt x="14272" y="1733"/>
                    </a:cubicBezTo>
                    <a:cubicBezTo>
                      <a:pt x="14716" y="2260"/>
                      <a:pt x="15067" y="2885"/>
                      <a:pt x="15328" y="3608"/>
                    </a:cubicBezTo>
                    <a:cubicBezTo>
                      <a:pt x="15590" y="4331"/>
                      <a:pt x="15719" y="5097"/>
                      <a:pt x="15719" y="5903"/>
                    </a:cubicBezTo>
                    <a:cubicBezTo>
                      <a:pt x="15719" y="6939"/>
                      <a:pt x="15513" y="7890"/>
                      <a:pt x="15100" y="8757"/>
                    </a:cubicBezTo>
                    <a:cubicBezTo>
                      <a:pt x="14685" y="9620"/>
                      <a:pt x="14128" y="10320"/>
                      <a:pt x="13432" y="10853"/>
                    </a:cubicBezTo>
                    <a:cubicBezTo>
                      <a:pt x="13936" y="10945"/>
                      <a:pt x="14452" y="11031"/>
                      <a:pt x="14978" y="11115"/>
                    </a:cubicBezTo>
                    <a:cubicBezTo>
                      <a:pt x="15504" y="11198"/>
                      <a:pt x="16005" y="11288"/>
                      <a:pt x="16478" y="11388"/>
                    </a:cubicBezTo>
                    <a:cubicBezTo>
                      <a:pt x="16653" y="11426"/>
                      <a:pt x="16826" y="11449"/>
                      <a:pt x="16994" y="11455"/>
                    </a:cubicBezTo>
                    <a:cubicBezTo>
                      <a:pt x="17162" y="11466"/>
                      <a:pt x="17323" y="11495"/>
                      <a:pt x="17467" y="11553"/>
                    </a:cubicBezTo>
                    <a:cubicBezTo>
                      <a:pt x="17603" y="11590"/>
                      <a:pt x="17731" y="11659"/>
                      <a:pt x="17851" y="11766"/>
                    </a:cubicBezTo>
                    <a:cubicBezTo>
                      <a:pt x="17966" y="11869"/>
                      <a:pt x="18074" y="11970"/>
                      <a:pt x="18165" y="12062"/>
                    </a:cubicBezTo>
                    <a:moveTo>
                      <a:pt x="20474" y="5419"/>
                    </a:moveTo>
                    <a:cubicBezTo>
                      <a:pt x="20757" y="5419"/>
                      <a:pt x="20973" y="5505"/>
                      <a:pt x="21124" y="5687"/>
                    </a:cubicBezTo>
                    <a:cubicBezTo>
                      <a:pt x="21271" y="5865"/>
                      <a:pt x="21381" y="6078"/>
                      <a:pt x="21448" y="6326"/>
                    </a:cubicBezTo>
                    <a:cubicBezTo>
                      <a:pt x="21520" y="6574"/>
                      <a:pt x="21561" y="6836"/>
                      <a:pt x="21576" y="7106"/>
                    </a:cubicBezTo>
                    <a:cubicBezTo>
                      <a:pt x="21592" y="7377"/>
                      <a:pt x="21599" y="7596"/>
                      <a:pt x="21599" y="7760"/>
                    </a:cubicBezTo>
                    <a:lnTo>
                      <a:pt x="21599" y="9856"/>
                    </a:lnTo>
                    <a:cubicBezTo>
                      <a:pt x="21508" y="9928"/>
                      <a:pt x="21422" y="10015"/>
                      <a:pt x="21340" y="10110"/>
                    </a:cubicBezTo>
                    <a:cubicBezTo>
                      <a:pt x="21261" y="10208"/>
                      <a:pt x="21158" y="10257"/>
                      <a:pt x="21036" y="10257"/>
                    </a:cubicBezTo>
                    <a:lnTo>
                      <a:pt x="17268" y="10257"/>
                    </a:lnTo>
                    <a:cubicBezTo>
                      <a:pt x="17131" y="10257"/>
                      <a:pt x="17023" y="10208"/>
                      <a:pt x="16953" y="10110"/>
                    </a:cubicBezTo>
                    <a:cubicBezTo>
                      <a:pt x="16879" y="10015"/>
                      <a:pt x="16790" y="9928"/>
                      <a:pt x="16682" y="9856"/>
                    </a:cubicBezTo>
                    <a:lnTo>
                      <a:pt x="16682" y="7760"/>
                    </a:lnTo>
                    <a:cubicBezTo>
                      <a:pt x="16682" y="7596"/>
                      <a:pt x="16692" y="7377"/>
                      <a:pt x="16706" y="7106"/>
                    </a:cubicBezTo>
                    <a:cubicBezTo>
                      <a:pt x="16720" y="6836"/>
                      <a:pt x="16766" y="6574"/>
                      <a:pt x="16836" y="6326"/>
                    </a:cubicBezTo>
                    <a:cubicBezTo>
                      <a:pt x="16912" y="6078"/>
                      <a:pt x="17023" y="5865"/>
                      <a:pt x="17183" y="5687"/>
                    </a:cubicBezTo>
                    <a:cubicBezTo>
                      <a:pt x="17337" y="5508"/>
                      <a:pt x="17556" y="5419"/>
                      <a:pt x="17829" y="5419"/>
                    </a:cubicBezTo>
                    <a:cubicBezTo>
                      <a:pt x="17488" y="5151"/>
                      <a:pt x="17210" y="4803"/>
                      <a:pt x="16999" y="4377"/>
                    </a:cubicBezTo>
                    <a:cubicBezTo>
                      <a:pt x="16788" y="3950"/>
                      <a:pt x="16682" y="3469"/>
                      <a:pt x="16682" y="2937"/>
                    </a:cubicBezTo>
                    <a:cubicBezTo>
                      <a:pt x="16682" y="2539"/>
                      <a:pt x="16744" y="2162"/>
                      <a:pt x="16872" y="1805"/>
                    </a:cubicBezTo>
                    <a:cubicBezTo>
                      <a:pt x="16999" y="1448"/>
                      <a:pt x="17174" y="1134"/>
                      <a:pt x="17400" y="861"/>
                    </a:cubicBezTo>
                    <a:cubicBezTo>
                      <a:pt x="17625" y="590"/>
                      <a:pt x="17889" y="380"/>
                      <a:pt x="18187" y="227"/>
                    </a:cubicBezTo>
                    <a:cubicBezTo>
                      <a:pt x="18487" y="77"/>
                      <a:pt x="18808" y="0"/>
                      <a:pt x="19152" y="0"/>
                    </a:cubicBezTo>
                    <a:cubicBezTo>
                      <a:pt x="19480" y="0"/>
                      <a:pt x="19795" y="77"/>
                      <a:pt x="20095" y="227"/>
                    </a:cubicBezTo>
                    <a:cubicBezTo>
                      <a:pt x="20395" y="380"/>
                      <a:pt x="20656" y="590"/>
                      <a:pt x="20882" y="861"/>
                    </a:cubicBezTo>
                    <a:cubicBezTo>
                      <a:pt x="21108" y="1134"/>
                      <a:pt x="21285" y="1448"/>
                      <a:pt x="21412" y="1805"/>
                    </a:cubicBezTo>
                    <a:cubicBezTo>
                      <a:pt x="21537" y="2162"/>
                      <a:pt x="21599" y="2539"/>
                      <a:pt x="21599" y="2937"/>
                    </a:cubicBezTo>
                    <a:cubicBezTo>
                      <a:pt x="21599" y="3458"/>
                      <a:pt x="21499" y="3939"/>
                      <a:pt x="21295" y="4371"/>
                    </a:cubicBezTo>
                    <a:cubicBezTo>
                      <a:pt x="21093" y="4800"/>
                      <a:pt x="20820" y="5151"/>
                      <a:pt x="20474" y="541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48155" tIns="48155" rIns="48155" bIns="48155" anchor="ctr"/>
              <a:lstStyle/>
              <a:p>
                <a:pPr marL="0" marR="0" lvl="0" indent="0" algn="l" defTabSz="4570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3603" b="0" i="0" u="none" strike="noStrike" kern="1200" cap="none" spc="0" normalizeH="0" baseline="0" noProof="0" dirty="0">
                  <a:ln>
                    <a:noFill/>
                  </a:ln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58" name="išľíďè">
              <a:extLst>
                <a:ext uri="{FF2B5EF4-FFF2-40B4-BE49-F238E27FC236}">
                  <a16:creationId xmlns:a16="http://schemas.microsoft.com/office/drawing/2014/main" id="{68098050-AEB5-4C11-8458-DB4AEF0DAC1F}"/>
                </a:ext>
              </a:extLst>
            </p:cNvPr>
            <p:cNvSpPr/>
            <p:nvPr/>
          </p:nvSpPr>
          <p:spPr bwMode="auto">
            <a:xfrm>
              <a:off x="7656270" y="4839180"/>
              <a:ext cx="3308997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Client.py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传输日期参数到网页后端并等待接受预测数据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endParaRPr>
            </a:p>
          </p:txBody>
        </p:sp>
        <p:sp>
          <p:nvSpPr>
            <p:cNvPr id="59" name="iSlíďè">
              <a:extLst>
                <a:ext uri="{FF2B5EF4-FFF2-40B4-BE49-F238E27FC236}">
                  <a16:creationId xmlns:a16="http://schemas.microsoft.com/office/drawing/2014/main" id="{73455521-A26D-4FD1-8BEE-1F72FDC950B5}"/>
                </a:ext>
              </a:extLst>
            </p:cNvPr>
            <p:cNvSpPr txBox="1"/>
            <p:nvPr/>
          </p:nvSpPr>
          <p:spPr bwMode="auto">
            <a:xfrm>
              <a:off x="7656270" y="4511809"/>
              <a:ext cx="2195830" cy="35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noProof="0" dirty="0">
                  <a:solidFill>
                    <a:srgbClr val="E7E6E6">
                      <a:lumMod val="10000"/>
                    </a:srgbClr>
                  </a:solidFill>
                  <a:latin typeface="Noto Sans S Chinese Thin" panose="020B0200000000000000" pitchFamily="34" charset="-122"/>
                  <a:ea typeface="Noto Sans S Chinese Thin" panose="020B0200000000000000" pitchFamily="34" charset="-122"/>
                </a:rPr>
                <a:t>网页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latin typeface="Noto Sans S Chinese Thin" panose="020B0200000000000000" pitchFamily="34" charset="-122"/>
                  <a:ea typeface="Noto Sans S Chinese Thin" panose="020B0200000000000000" pitchFamily="34" charset="-122"/>
                  <a:cs typeface="+mn-cs"/>
                </a:rPr>
                <a:t>后端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832443C3-6A83-4040-9B8A-73A7F1BA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7" y="1342349"/>
            <a:ext cx="7255219" cy="337914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ACB2C00-6705-44E5-8FDC-D923A481B8C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A15E78-D38F-4F05-B753-120BEC770A22}"/>
              </a:ext>
            </a:extLst>
          </p:cNvPr>
          <p:cNvGrpSpPr/>
          <p:nvPr/>
        </p:nvGrpSpPr>
        <p:grpSpPr>
          <a:xfrm>
            <a:off x="-1" y="-654481"/>
            <a:ext cx="12551358" cy="8917385"/>
            <a:chOff x="-1" y="-654481"/>
            <a:chExt cx="12551358" cy="891738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5C7AAAA-017E-488E-924D-2F04A484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03944" y="-2703945"/>
              <a:ext cx="6858002" cy="12265891"/>
            </a:xfrm>
            <a:prstGeom prst="rect">
              <a:avLst/>
            </a:prstGeom>
          </p:spPr>
        </p:pic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0FC1CE7C-66E3-470E-96C8-D58495BDDFC6}"/>
                </a:ext>
              </a:extLst>
            </p:cNvPr>
            <p:cNvSpPr/>
            <p:nvPr/>
          </p:nvSpPr>
          <p:spPr>
            <a:xfrm>
              <a:off x="-1" y="70506"/>
              <a:ext cx="12143442" cy="678095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F1AF3C0-AAC5-4970-A935-305CB06C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92554" y="-654481"/>
              <a:ext cx="4591452" cy="45914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A01D47-D485-48FD-9D8C-5CE116C0F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04543">
              <a:off x="7959905" y="3671452"/>
              <a:ext cx="4591452" cy="4591452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995366" y="21892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01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883469" y="21897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小组分工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995366" y="27673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02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22E75A-EBCB-4E2E-8DA0-B5A2C8D67DBF}"/>
              </a:ext>
            </a:extLst>
          </p:cNvPr>
          <p:cNvSpPr txBox="1"/>
          <p:nvPr/>
        </p:nvSpPr>
        <p:spPr>
          <a:xfrm>
            <a:off x="982235" y="346695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03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326051-8B79-4082-8065-E768B9B0829F}"/>
              </a:ext>
            </a:extLst>
          </p:cNvPr>
          <p:cNvSpPr txBox="1"/>
          <p:nvPr/>
        </p:nvSpPr>
        <p:spPr>
          <a:xfrm>
            <a:off x="1883469" y="3462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算法后端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599FA2-89FF-417B-B150-B66377A96FC9}"/>
              </a:ext>
            </a:extLst>
          </p:cNvPr>
          <p:cNvSpPr txBox="1"/>
          <p:nvPr/>
        </p:nvSpPr>
        <p:spPr>
          <a:xfrm>
            <a:off x="977423" y="41673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04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AC5E06-8860-452E-A2BB-C4D3BF7AD587}"/>
              </a:ext>
            </a:extLst>
          </p:cNvPr>
          <p:cNvSpPr txBox="1"/>
          <p:nvPr/>
        </p:nvSpPr>
        <p:spPr>
          <a:xfrm>
            <a:off x="1916115" y="418562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数据传输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916115" y="3148199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牛亚翔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BDBD86-D72E-4518-8F01-CDFC68445F8F}"/>
              </a:ext>
            </a:extLst>
          </p:cNvPr>
          <p:cNvSpPr txBox="1"/>
          <p:nvPr/>
        </p:nvSpPr>
        <p:spPr>
          <a:xfrm>
            <a:off x="1942352" y="384617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游瑞丰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03DBEA-1118-479E-A2DB-BB9487B4C269}"/>
              </a:ext>
            </a:extLst>
          </p:cNvPr>
          <p:cNvSpPr txBox="1"/>
          <p:nvPr/>
        </p:nvSpPr>
        <p:spPr>
          <a:xfrm>
            <a:off x="1925010" y="4571667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张颖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6" y="1958384"/>
            <a:ext cx="4270024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Minion Pro SmBd" panose="02040603060306020203" pitchFamily="18" charset="0"/>
                <a:ea typeface="微软雅黑" panose="020B0503020204020204" pitchFamily="34" charset="-122"/>
              </a:rPr>
              <a:t>CONTENTS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Minion Pro SmBd" panose="02040603060306020203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918400-5BD8-43AE-B6EE-A35ACBA0D05B}"/>
              </a:ext>
            </a:extLst>
          </p:cNvPr>
          <p:cNvSpPr txBox="1"/>
          <p:nvPr/>
        </p:nvSpPr>
        <p:spPr>
          <a:xfrm>
            <a:off x="1883469" y="2720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网页后端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466787-86D6-4F6D-9D9F-088B927F4074}"/>
              </a:ext>
            </a:extLst>
          </p:cNvPr>
          <p:cNvSpPr txBox="1"/>
          <p:nvPr/>
        </p:nvSpPr>
        <p:spPr>
          <a:xfrm>
            <a:off x="977423" y="486604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05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4ED3BD-9B06-4B8F-88A6-FDA759B0A668}"/>
              </a:ext>
            </a:extLst>
          </p:cNvPr>
          <p:cNvSpPr txBox="1"/>
          <p:nvPr/>
        </p:nvSpPr>
        <p:spPr>
          <a:xfrm>
            <a:off x="977423" y="550150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06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5EDF8-97B2-4B93-8EA2-1EAA2C6ABB00}"/>
              </a:ext>
            </a:extLst>
          </p:cNvPr>
          <p:cNvSpPr txBox="1"/>
          <p:nvPr/>
        </p:nvSpPr>
        <p:spPr>
          <a:xfrm>
            <a:off x="1898383" y="4855035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0EC525-23F5-4787-9CF9-4C3A21534ECD}"/>
              </a:ext>
            </a:extLst>
          </p:cNvPr>
          <p:cNvSpPr txBox="1"/>
          <p:nvPr/>
        </p:nvSpPr>
        <p:spPr>
          <a:xfrm>
            <a:off x="1925010" y="5563582"/>
            <a:ext cx="186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9911"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Noto Sans S Chinese Thin" panose="020B0200000000000000" pitchFamily="34" charset="-122"/>
                <a:sym typeface="+mn-ea"/>
              </a:rPr>
              <a:t>网页前端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2CD4D6-C4DA-4886-BACA-5A1EB1EF5CF5}"/>
              </a:ext>
            </a:extLst>
          </p:cNvPr>
          <p:cNvSpPr txBox="1"/>
          <p:nvPr/>
        </p:nvSpPr>
        <p:spPr>
          <a:xfrm>
            <a:off x="1925010" y="5215593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汤鸿博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E49860-63AA-48D3-9FCC-BEFE28A9DCEB}"/>
              </a:ext>
            </a:extLst>
          </p:cNvPr>
          <p:cNvSpPr txBox="1"/>
          <p:nvPr/>
        </p:nvSpPr>
        <p:spPr>
          <a:xfrm>
            <a:off x="1942352" y="5932914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14" b="1" dirty="0">
                <a:solidFill>
                  <a:schemeClr val="bg2">
                    <a:lumMod val="10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刘迦南</a:t>
            </a:r>
          </a:p>
        </p:txBody>
      </p:sp>
    </p:spTree>
    <p:extLst>
      <p:ext uri="{BB962C8B-B14F-4D97-AF65-F5344CB8AC3E}">
        <p14:creationId xmlns:p14="http://schemas.microsoft.com/office/powerpoint/2010/main" val="926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63C2010-5BBB-4056-92C7-F9F07A8E774F}"/>
              </a:ext>
            </a:extLst>
          </p:cNvPr>
          <p:cNvSpPr/>
          <p:nvPr/>
        </p:nvSpPr>
        <p:spPr>
          <a:xfrm>
            <a:off x="6348516" y="1148683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060865-519F-4826-9BCA-34C868B5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53" y="462823"/>
            <a:ext cx="3256327" cy="6858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CE2AD-D125-471A-A6FB-F00775D34E71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数据传输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Socket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2B6F-9497-4067-AD35-4CD91975CBAF}"/>
              </a:ext>
            </a:extLst>
          </p:cNvPr>
          <p:cNvSpPr/>
          <p:nvPr/>
        </p:nvSpPr>
        <p:spPr>
          <a:xfrm>
            <a:off x="1121342" y="1148682"/>
            <a:ext cx="4974657" cy="49894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814EC271-83AD-4C33-B6E1-E9719AAC5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r="3127" b="12593"/>
          <a:stretch/>
        </p:blipFill>
        <p:spPr bwMode="auto">
          <a:xfrm>
            <a:off x="6385077" y="1273888"/>
            <a:ext cx="4899184" cy="454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83EF5244-ADD6-4472-94E9-9E21DF45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42" y="1180253"/>
            <a:ext cx="4322456" cy="492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2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61838" y="446592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kern="0" spc="600" noProof="0" dirty="0">
                <a:solidFill>
                  <a:srgbClr val="E7E6E6">
                    <a:lumMod val="10000"/>
                  </a:srgb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  <a:endParaRPr kumimoji="1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79755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05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汤鸿博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7" y="1054827"/>
            <a:ext cx="5557007" cy="995691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+mn-lt"/>
              </a:rPr>
              <a:t>POST</a:t>
            </a:r>
            <a:endParaRPr lang="zh-CN" altLang="en-US" sz="32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</a:t>
            </a:r>
            <a:r>
              <a:rPr lang="zh-CN" altLang="en-US" dirty="0"/>
              <a:t>表单提交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BBB105-1297-4F41-A987-44BA38AD20A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对接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connection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03330415-6AA8-4FFE-9E08-37FFA445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3" y="2327627"/>
            <a:ext cx="6067038" cy="334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8CF1FFE-D625-4902-8FB8-C94AD24B75E2}"/>
              </a:ext>
            </a:extLst>
          </p:cNvPr>
          <p:cNvSpPr txBox="1">
            <a:spLocks/>
          </p:cNvSpPr>
          <p:nvPr/>
        </p:nvSpPr>
        <p:spPr>
          <a:xfrm>
            <a:off x="5521354" y="1074752"/>
            <a:ext cx="5557007" cy="99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 Light" panose="02010600030101010101" pitchFamily="2" charset="-122"/>
                <a:cs typeface="+mj-cs"/>
              </a:rPr>
              <a:t>GET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 Light" panose="02010600030101010101" pitchFamily="2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AA29C9-8B70-4855-9C95-2FA813F9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3" y="3119622"/>
            <a:ext cx="4383875" cy="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90" y="724623"/>
            <a:ext cx="10515600" cy="1259840"/>
          </a:xfrm>
        </p:spPr>
        <p:txBody>
          <a:bodyPr/>
          <a:lstStyle/>
          <a:p>
            <a:pPr algn="ctr"/>
            <a:r>
              <a:rPr lang="zh-CN" altLang="en-US" dirty="0"/>
              <a:t>登录界面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3 levels</a:t>
            </a:r>
          </a:p>
          <a:p>
            <a:r>
              <a:rPr lang="en-US" altLang="zh-CN" sz="3200" dirty="0"/>
              <a:t>Picture number</a:t>
            </a:r>
          </a:p>
          <a:p>
            <a:r>
              <a:rPr lang="en-US" altLang="zh-CN" sz="3200" dirty="0"/>
              <a:t>Picture type</a:t>
            </a:r>
          </a:p>
          <a:p>
            <a:r>
              <a:rPr lang="en-US" altLang="zh-CN" sz="3200" dirty="0"/>
              <a:t>Total time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2E09B6-6E85-409B-AEFE-0DB1C9BB7F2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6D2FA-9DDA-4AE8-9026-B638A398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16" y="1778466"/>
            <a:ext cx="9721264" cy="45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latin typeface="+mn-lt"/>
              </a:rPr>
              <a:t>隐藏</a:t>
            </a:r>
            <a:r>
              <a:rPr lang="en-US" altLang="zh-CN" sz="3200" dirty="0">
                <a:latin typeface="+mn-lt"/>
              </a:rPr>
              <a:t>/</a:t>
            </a:r>
            <a:r>
              <a:rPr lang="zh-CN" altLang="en-US" sz="3200" dirty="0">
                <a:latin typeface="+mn-lt"/>
              </a:rPr>
              <a:t>显示密码</a:t>
            </a:r>
          </a:p>
        </p:txBody>
      </p:sp>
      <p:pic>
        <p:nvPicPr>
          <p:cNvPr id="1027" name="图片 1">
            <a:extLst>
              <a:ext uri="{FF2B5EF4-FFF2-40B4-BE49-F238E27FC236}">
                <a16:creationId xmlns:a16="http://schemas.microsoft.com/office/drawing/2014/main" id="{2416CE23-CF2D-4723-AACE-FD6B2099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47" y="2080470"/>
            <a:ext cx="5418080" cy="35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7C8533-D189-4930-97DE-8D997B0A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74" y="4002949"/>
            <a:ext cx="3222798" cy="1051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494A5-0157-40C9-BAD7-8DD340BB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74" y="2501338"/>
            <a:ext cx="3222798" cy="10962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A938F8-28DC-491B-BF38-82E7396D4E6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465"/>
            <a:ext cx="10515600" cy="1087120"/>
          </a:xfrm>
        </p:spPr>
        <p:txBody>
          <a:bodyPr/>
          <a:lstStyle/>
          <a:p>
            <a:pPr algn="ctr"/>
            <a:r>
              <a:rPr lang="zh-CN" altLang="en-US" dirty="0"/>
              <a:t>注册界面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880" y="2291078"/>
            <a:ext cx="9555480" cy="3921443"/>
          </a:xfrm>
        </p:spPr>
        <p:txBody>
          <a:bodyPr>
            <a:normAutofit/>
          </a:bodyPr>
          <a:lstStyle/>
          <a:p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728E1-D24D-41C2-BE4A-98C1200C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9" y="1751598"/>
            <a:ext cx="9750371" cy="45820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D63309-A22F-41F5-BA9C-C6837F68369D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/>
          <a:lstStyle/>
          <a:p>
            <a:pPr algn="ctr"/>
            <a:r>
              <a:rPr lang="zh-CN" altLang="en-US" dirty="0"/>
              <a:t>预测界面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95CF9B9-4DDE-4BC4-B5C3-C467A8E9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3"/>
          <a:stretch/>
        </p:blipFill>
        <p:spPr>
          <a:xfrm>
            <a:off x="824629" y="1803632"/>
            <a:ext cx="7195840" cy="4379053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7CDB20-0143-4D0A-B725-53E2215D02ED}"/>
              </a:ext>
            </a:extLst>
          </p:cNvPr>
          <p:cNvSpPr txBox="1"/>
          <p:nvPr/>
        </p:nvSpPr>
        <p:spPr>
          <a:xfrm>
            <a:off x="8087581" y="4111353"/>
            <a:ext cx="3392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管理员：查询、图表、管理员按钮（跳转管理员界面）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VIP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用户：查询、图表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普通用户：图表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F52B41-B11D-436B-9DB6-813DAD49E0C6}"/>
              </a:ext>
            </a:extLst>
          </p:cNvPr>
          <p:cNvSpPr txBox="1"/>
          <p:nvPr/>
        </p:nvSpPr>
        <p:spPr>
          <a:xfrm>
            <a:off x="8456103" y="2418429"/>
            <a:ext cx="1921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Body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查询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天气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接口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图表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2C534-378C-4B98-BA26-C3BF7AA6E96C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1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18B4-386C-48AE-8F7F-2693C37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42" y="1241572"/>
            <a:ext cx="10167457" cy="70914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err="1">
                <a:latin typeface="+mn-ea"/>
                <a:ea typeface="+mn-ea"/>
              </a:rPr>
              <a:t>ECharts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781BE8-773E-438E-AA58-6B20B5000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8397"/>
            <a:ext cx="5570703" cy="3147333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63CAFCF-E937-473B-93E2-CD314DA3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0840" y="2265028"/>
            <a:ext cx="3632447" cy="5261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26C3BC-9BD4-4B7A-B26C-AE72430E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40" y="2869539"/>
            <a:ext cx="3130679" cy="31473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59B598-AA0A-4E47-828D-EB77BC02627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9DC23-3446-4D77-B481-184A5206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748662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管理员界面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DF3AD3-DDFB-461A-AA21-7C01B6D2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99" y="1825625"/>
            <a:ext cx="7487002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8D0B10-757E-472E-9E81-8E7C593C24F6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9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86576-04D9-4CAB-BA37-7EDFE8A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37" y="1544043"/>
            <a:ext cx="10019950" cy="5330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  <a:ea typeface="+mn-ea"/>
              </a:rPr>
              <a:t>Table</a:t>
            </a:r>
            <a:r>
              <a:rPr lang="zh-CN" altLang="en-US" sz="2400" dirty="0">
                <a:latin typeface="+mn-ea"/>
                <a:ea typeface="+mn-ea"/>
              </a:rPr>
              <a:t>表格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FEA8C6-BF15-40C8-AA5D-C3D262836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26" y="2391330"/>
            <a:ext cx="9877602" cy="3086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8E546-8333-4CEC-9032-B44553520FB5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界面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292952" y="4506153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小组分工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864339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167436"/>
            <a:ext cx="4985146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1" spc="394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小组具体分工</a:t>
            </a:r>
            <a:endParaRPr lang="zh-CN" altLang="en-US" sz="105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4135" y="448141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网页前端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82961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78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06</a:t>
            </a:r>
            <a:endParaRPr kumimoji="0" lang="zh-CN" altLang="en-US" sz="578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4135" y="5050695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noProof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刘迦南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E5C7AAAA-017E-488E-924D-2F04A4849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-1" y="115178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A01D47-D485-48FD-9D8C-5CE116C0F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7959905" y="3671452"/>
            <a:ext cx="4591452" cy="45914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31B5AF-CBF7-4962-930A-75A17757DB93}"/>
              </a:ext>
            </a:extLst>
          </p:cNvPr>
          <p:cNvSpPr txBox="1"/>
          <p:nvPr/>
        </p:nvSpPr>
        <p:spPr>
          <a:xfrm>
            <a:off x="885091" y="4007365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01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BC1827-8394-47D9-8859-D20FC5C839B7}"/>
              </a:ext>
            </a:extLst>
          </p:cNvPr>
          <p:cNvSpPr txBox="1"/>
          <p:nvPr/>
        </p:nvSpPr>
        <p:spPr>
          <a:xfrm>
            <a:off x="1755087" y="3941742"/>
            <a:ext cx="1435008" cy="658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核心任务</a:t>
            </a:r>
          </a:p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39" b="1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ea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206CA-F88B-40CB-B7F0-B56A5792ACAC}"/>
              </a:ext>
            </a:extLst>
          </p:cNvPr>
          <p:cNvSpPr txBox="1"/>
          <p:nvPr/>
        </p:nvSpPr>
        <p:spPr>
          <a:xfrm>
            <a:off x="885462" y="4917109"/>
            <a:ext cx="518091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6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02</a:t>
            </a:r>
            <a:endParaRPr kumimoji="0" lang="zh-CN" altLang="en-US" sz="236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4B4071-0AC0-4E95-A747-68F6F4B18266}"/>
              </a:ext>
            </a:extLst>
          </p:cNvPr>
          <p:cNvSpPr txBox="1"/>
          <p:nvPr/>
        </p:nvSpPr>
        <p:spPr>
          <a:xfrm>
            <a:off x="1755087" y="4969182"/>
            <a:ext cx="1435008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9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39" b="1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页面展示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533616-D87E-4A38-A6F3-E92AE2BC654D}"/>
              </a:ext>
            </a:extLst>
          </p:cNvPr>
          <p:cNvSpPr txBox="1"/>
          <p:nvPr/>
        </p:nvSpPr>
        <p:spPr>
          <a:xfrm>
            <a:off x="1773194" y="4491144"/>
            <a:ext cx="3020855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Core mission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C9483E-A711-4F4A-B81B-EFF9A2B6F45B}"/>
              </a:ext>
            </a:extLst>
          </p:cNvPr>
          <p:cNvSpPr txBox="1"/>
          <p:nvPr/>
        </p:nvSpPr>
        <p:spPr>
          <a:xfrm>
            <a:off x="1755087" y="5416761"/>
            <a:ext cx="3020855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14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Page display</a:t>
            </a:r>
            <a:endParaRPr kumimoji="0" lang="zh-CN" altLang="en-US" sz="1314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78AFB0-45B5-4B85-B9C9-FBA3552DE4C0}"/>
              </a:ext>
            </a:extLst>
          </p:cNvPr>
          <p:cNvSpPr txBox="1"/>
          <p:nvPr/>
        </p:nvSpPr>
        <p:spPr>
          <a:xfrm>
            <a:off x="5457635" y="1958384"/>
            <a:ext cx="4406211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nion Pro SmBd" panose="02040603060306020203" pitchFamily="18" charset="0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nion Pro SmBd" panose="02040603060306020203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7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D8555-A912-48FC-B0A8-EA63CD1E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529839"/>
            <a:ext cx="8834120" cy="327152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通过学习</a:t>
            </a:r>
            <a:r>
              <a:rPr lang="en-US" altLang="zh-CN" sz="3200" dirty="0"/>
              <a:t>html</a:t>
            </a:r>
            <a:r>
              <a:rPr lang="zh-CN" altLang="en-US" sz="3200" dirty="0"/>
              <a:t>布局等知识，完成数据展示页面，天气预测页面以及角色管理页面的设计</a:t>
            </a:r>
            <a:endParaRPr lang="en-US" altLang="zh-CN" sz="3200" dirty="0"/>
          </a:p>
          <a:p>
            <a:r>
              <a:rPr lang="zh-CN" altLang="en-US" sz="3200" dirty="0"/>
              <a:t>为用户提供修改密码，注销账号等功能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4B3FAD-0208-4A06-82F5-1B65396B52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9569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展示部分功能代码（密码修改）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82B93E-3F69-4655-9B8B-C7843E8F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4AC4FF-18D6-4A3E-A1DE-734E95122E8B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E3082-1207-44F4-9835-E27EB4A4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1727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/>
              <a:t>展示部分功能代码（注销账号）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CEC41-B16A-493D-B98C-884A7DD6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4" y="1825625"/>
            <a:ext cx="6366051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2DA6D-D2E1-40E6-B8B3-BE32E805C97E}"/>
              </a:ext>
            </a:extLst>
          </p:cNvPr>
          <p:cNvSpPr txBox="1"/>
          <p:nvPr/>
        </p:nvSpPr>
        <p:spPr>
          <a:xfrm>
            <a:off x="4544437" y="400516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核心任务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Core mission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3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704" y="1864536"/>
            <a:ext cx="5348591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完成天气预测界面的初布局</a:t>
            </a:r>
            <a:endParaRPr lang="en-US" altLang="zh-CN" dirty="0"/>
          </a:p>
          <a:p>
            <a:r>
              <a:rPr lang="zh-CN" altLang="en-US" dirty="0"/>
              <a:t>设计统一背景与主题的页面</a:t>
            </a:r>
            <a:endParaRPr lang="en-US" altLang="zh-CN" dirty="0"/>
          </a:p>
          <a:p>
            <a:r>
              <a:rPr lang="zh-CN" altLang="en-US" dirty="0"/>
              <a:t>优化设计页面的布局与排版</a:t>
            </a:r>
            <a:endParaRPr lang="en-US" altLang="zh-CN" dirty="0"/>
          </a:p>
          <a:p>
            <a:r>
              <a:rPr lang="zh-CN" altLang="en-US" dirty="0"/>
              <a:t>交付角色管理界面的最终稿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</p:spTree>
    <p:extLst>
      <p:ext uri="{BB962C8B-B14F-4D97-AF65-F5344CB8AC3E}">
        <p14:creationId xmlns:p14="http://schemas.microsoft.com/office/powerpoint/2010/main" val="6447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网页截图（参与部分设计）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E27D4C-BECA-4FFD-BB27-3F2D5269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37" y="2265851"/>
            <a:ext cx="6441440" cy="30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5CC978-706A-4AEA-A3B4-6624DEE2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7" y="2265852"/>
            <a:ext cx="6441440" cy="30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8A9833F-1AD3-46E4-A7FE-494F34BD6D2D}"/>
              </a:ext>
            </a:extLst>
          </p:cNvPr>
          <p:cNvSpPr txBox="1">
            <a:spLocks/>
          </p:cNvSpPr>
          <p:nvPr/>
        </p:nvSpPr>
        <p:spPr>
          <a:xfrm>
            <a:off x="838200" y="924560"/>
            <a:ext cx="10515600" cy="102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网页截图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6F50F-2204-4916-9B65-71D92E157DEF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A3E7F1-B543-4D7A-813E-198300B66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988573"/>
            <a:ext cx="8636000" cy="11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A6100-9822-4CD9-A564-8E1DF073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最终完成网页设计</a:t>
            </a:r>
            <a:endParaRPr lang="en-US" altLang="zh-CN" dirty="0"/>
          </a:p>
          <a:p>
            <a:r>
              <a:rPr lang="zh-CN" altLang="en-US" dirty="0"/>
              <a:t>辅助实现数据可视化， 界面显示，与后端对接 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5761B-2823-40A3-B607-FD61AAFA7EC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页面展示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Page display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95FD3-F0BC-4D3D-9FD3-66C563AC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45" y="3391694"/>
            <a:ext cx="75247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模型设计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4DD6E4-D706-4722-82A0-EBD0F67AE9C0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7B5899-3390-431D-B128-DA38E90D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33" y="1690688"/>
            <a:ext cx="8692334" cy="450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11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186AD8-7E6B-4962-9ED2-64EBBE17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F2E4A98-53F0-47F1-ADD7-AA17F93DAA6E}"/>
              </a:ext>
            </a:extLst>
          </p:cNvPr>
          <p:cNvSpPr txBox="1"/>
          <p:nvPr/>
        </p:nvSpPr>
        <p:spPr>
          <a:xfrm>
            <a:off x="1234693" y="3336986"/>
            <a:ext cx="447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+mn-ea"/>
                <a:sym typeface="+mn-lt"/>
              </a:rPr>
              <a:t>Thank You for Watching!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AF3C0-AAC5-4970-A935-305CB06C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C745C-8264-C04C-8372-ADFF770D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4" y="113039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F0E31-9790-9F40-881B-4FA620E93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164" y="1186823"/>
            <a:ext cx="4740810" cy="2769107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牛亚翔：网页后端</a:t>
            </a:r>
            <a:endParaRPr kumimoji="1" lang="en-US" altLang="zh-CN" sz="2000" dirty="0"/>
          </a:p>
          <a:p>
            <a:r>
              <a:rPr kumimoji="1" lang="zh-CN" altLang="en-US" sz="2000" dirty="0"/>
              <a:t>游瑞丰：算法后端</a:t>
            </a:r>
          </a:p>
          <a:p>
            <a:r>
              <a:rPr kumimoji="1" lang="zh-CN" altLang="en-US" sz="2000" dirty="0"/>
              <a:t>张　颖：</a:t>
            </a:r>
            <a:r>
              <a:rPr kumimoji="1" lang="en-US" altLang="zh-CN" sz="2000" dirty="0"/>
              <a:t>socket</a:t>
            </a:r>
            <a:r>
              <a:rPr kumimoji="1" lang="zh-CN" altLang="en-US" sz="2000" dirty="0"/>
              <a:t>数据传输</a:t>
            </a:r>
          </a:p>
          <a:p>
            <a:r>
              <a:rPr kumimoji="1" lang="zh-CN" altLang="en-US" sz="2000" dirty="0"/>
              <a:t>汤鸿博：网页前端</a:t>
            </a:r>
          </a:p>
          <a:p>
            <a:r>
              <a:rPr kumimoji="1" lang="zh-CN" altLang="en-US" sz="2000" dirty="0"/>
              <a:t>刘迦南：网页前端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6DA6E-4088-4DE5-918F-FF487CD703BE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B4314-D5D8-4A3B-8DED-12891921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8" y="3122910"/>
            <a:ext cx="10233498" cy="33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7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3FEAFA-E0F4-4B52-8DF1-2CF167517453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A46D25D-E3F5-40C9-9418-7FCB81DA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4562" y="1721795"/>
            <a:ext cx="5443239" cy="4005808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多个城市的数据收集</a:t>
            </a:r>
            <a:endParaRPr kumimoji="1" lang="en-US" altLang="zh-CN" sz="2000" dirty="0"/>
          </a:p>
          <a:p>
            <a:r>
              <a:rPr kumimoji="1" lang="zh-CN" altLang="en-US" sz="2000" dirty="0"/>
              <a:t>数据清洗</a:t>
            </a:r>
            <a:endParaRPr kumimoji="1" lang="en-US" altLang="zh-CN" sz="2000" dirty="0"/>
          </a:p>
          <a:p>
            <a:r>
              <a:rPr kumimoji="1" lang="zh-CN" altLang="en-US" sz="2000" dirty="0"/>
              <a:t>任意日期的七天预测</a:t>
            </a:r>
            <a:endParaRPr kumimoji="1" lang="en-US" altLang="zh-CN" sz="2000" dirty="0"/>
          </a:p>
          <a:p>
            <a:r>
              <a:rPr kumimoji="1" lang="en-US" altLang="zh-CN" sz="2000" dirty="0"/>
              <a:t>Socket</a:t>
            </a:r>
            <a:r>
              <a:rPr kumimoji="1" lang="zh-CN" altLang="en-US" sz="2000" dirty="0"/>
              <a:t>数据传输</a:t>
            </a:r>
            <a:endParaRPr kumimoji="1" lang="en-US" altLang="zh-CN" sz="2000" dirty="0"/>
          </a:p>
          <a:p>
            <a:r>
              <a:rPr kumimoji="1" lang="en-US" altLang="zh-CN" sz="2000" dirty="0"/>
              <a:t>Flask</a:t>
            </a:r>
            <a:r>
              <a:rPr kumimoji="1" lang="zh-CN" altLang="en-US" sz="2000" dirty="0"/>
              <a:t>路由搭建</a:t>
            </a:r>
            <a:endParaRPr kumimoji="1" lang="en-US" altLang="zh-CN" sz="2000" dirty="0"/>
          </a:p>
          <a:p>
            <a:r>
              <a:rPr kumimoji="1" lang="zh-CN" altLang="en-US" sz="2000" dirty="0"/>
              <a:t>用户登录注册</a:t>
            </a:r>
            <a:endParaRPr kumimoji="1" lang="en-US" altLang="zh-CN" sz="2000" dirty="0"/>
          </a:p>
          <a:p>
            <a:r>
              <a:rPr kumimoji="1" lang="zh-CN" altLang="en-US" sz="2000" dirty="0"/>
              <a:t>数据展示</a:t>
            </a:r>
            <a:endParaRPr kumimoji="1" lang="en-US" altLang="zh-CN" sz="2000" dirty="0"/>
          </a:p>
          <a:p>
            <a:r>
              <a:rPr kumimoji="1" lang="zh-CN" altLang="en-US" sz="2000" dirty="0"/>
              <a:t>用户管理</a:t>
            </a:r>
            <a:endParaRPr kumimoji="1" lang="en-US" altLang="zh-CN" sz="2000" dirty="0"/>
          </a:p>
          <a:p>
            <a:r>
              <a:rPr kumimoji="1" lang="zh-CN" altLang="en-US" sz="2000" dirty="0"/>
              <a:t>角色管理</a:t>
            </a:r>
            <a:endParaRPr kumimoji="1" lang="en-US" altLang="zh-CN" sz="2000" dirty="0"/>
          </a:p>
          <a:p>
            <a:r>
              <a:rPr kumimoji="1" lang="zh-CN" altLang="en-US" sz="2000" dirty="0"/>
              <a:t>权限管理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DF87B3A-5E82-4984-81D8-237BA54C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4" y="1130397"/>
            <a:ext cx="1842373" cy="513578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完成情况</a:t>
            </a:r>
          </a:p>
        </p:txBody>
      </p:sp>
    </p:spTree>
    <p:extLst>
      <p:ext uri="{BB962C8B-B14F-4D97-AF65-F5344CB8AC3E}">
        <p14:creationId xmlns:p14="http://schemas.microsoft.com/office/powerpoint/2010/main" val="118540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1167096-B14B-4B93-B9E8-EB2EEC3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3944" y="-2703945"/>
            <a:ext cx="6858002" cy="12265891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FC1CE7C-66E3-470E-96C8-D58495BDDFC6}"/>
              </a:ext>
            </a:extLst>
          </p:cNvPr>
          <p:cNvSpPr/>
          <p:nvPr/>
        </p:nvSpPr>
        <p:spPr>
          <a:xfrm>
            <a:off x="1" y="77046"/>
            <a:ext cx="12143442" cy="678095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9CCFEE-7720-4890-94BE-08FB5F1D78F2}"/>
              </a:ext>
            </a:extLst>
          </p:cNvPr>
          <p:cNvSpPr txBox="1"/>
          <p:nvPr/>
        </p:nvSpPr>
        <p:spPr>
          <a:xfrm>
            <a:off x="2348332" y="447697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9911">
              <a:defRPr/>
            </a:pPr>
            <a:r>
              <a:rPr kumimoji="1" lang="zh-CN" altLang="en-US" sz="3200" b="1" kern="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ea"/>
                <a:sym typeface="+mn-ea"/>
              </a:rPr>
              <a:t>网页后端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27AB1B-F3A5-4458-AA9D-C52B9721193B}"/>
              </a:ext>
            </a:extLst>
          </p:cNvPr>
          <p:cNvSpPr txBox="1"/>
          <p:nvPr/>
        </p:nvSpPr>
        <p:spPr>
          <a:xfrm>
            <a:off x="926841" y="4570783"/>
            <a:ext cx="954107" cy="981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5781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578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78C9D7A0-F186-44D9-A028-107DDA4E8172}"/>
              </a:ext>
            </a:extLst>
          </p:cNvPr>
          <p:cNvSpPr txBox="1"/>
          <p:nvPr/>
        </p:nvSpPr>
        <p:spPr>
          <a:xfrm>
            <a:off x="2348332" y="5074833"/>
            <a:ext cx="498514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牛亚翔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5FAAD3-CF70-4DE7-9DCB-DB9E889AF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92554" y="-654481"/>
            <a:ext cx="4591452" cy="4591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70C9A-804E-41BE-84CC-9A3ED8B5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4543">
            <a:off x="8547706" y="3781309"/>
            <a:ext cx="4591452" cy="459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4CF3F581-18E0-4344-954A-47643ADE3842}"/>
              </a:ext>
            </a:extLst>
          </p:cNvPr>
          <p:cNvSpPr txBox="1">
            <a:spLocks/>
          </p:cNvSpPr>
          <p:nvPr/>
        </p:nvSpPr>
        <p:spPr>
          <a:xfrm>
            <a:off x="1266217" y="124890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j-cs"/>
              </a:rPr>
              <a:t>技术与实现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C681FDD-9483-4862-875F-E43AEABA9F9E}"/>
              </a:ext>
            </a:extLst>
          </p:cNvPr>
          <p:cNvSpPr txBox="1">
            <a:spLocks/>
          </p:cNvSpPr>
          <p:nvPr/>
        </p:nvSpPr>
        <p:spPr>
          <a:xfrm>
            <a:off x="1538996" y="2413538"/>
            <a:ext cx="4289088" cy="2112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Flask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框架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动态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URL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和路由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POST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数据传输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数据库存储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Cookie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70EF59E7-E794-4F60-8941-9CACDE6AD4CD}"/>
              </a:ext>
            </a:extLst>
          </p:cNvPr>
          <p:cNvSpPr txBox="1">
            <a:spLocks/>
          </p:cNvSpPr>
          <p:nvPr/>
        </p:nvSpPr>
        <p:spPr>
          <a:xfrm>
            <a:off x="6096000" y="2413538"/>
            <a:ext cx="4289088" cy="20309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登录，注册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预测的数据传输，操作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权限模型设计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角色与用户的增删改查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675FC1-8923-47AD-B50C-EDE7F0BC3D02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983643-37B2-4C01-909A-0FB007EC5233}"/>
              </a:ext>
            </a:extLst>
          </p:cNvPr>
          <p:cNvSpPr txBox="1"/>
          <p:nvPr/>
        </p:nvSpPr>
        <p:spPr>
          <a:xfrm>
            <a:off x="5560100" y="1166922"/>
            <a:ext cx="153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整体流程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72C435-8D2C-4B5B-A335-4CFBCD06B8BB}"/>
              </a:ext>
            </a:extLst>
          </p:cNvPr>
          <p:cNvSpPr txBox="1"/>
          <p:nvPr/>
        </p:nvSpPr>
        <p:spPr>
          <a:xfrm>
            <a:off x="6848272" y="38326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DFA24D-00F0-47E8-954D-734401BA125F}"/>
              </a:ext>
            </a:extLst>
          </p:cNvPr>
          <p:cNvSpPr/>
          <p:nvPr/>
        </p:nvSpPr>
        <p:spPr>
          <a:xfrm>
            <a:off x="787940" y="1186775"/>
            <a:ext cx="10421567" cy="50509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6227C-FA3D-4AFF-A3AC-99CA5A02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85" y="465846"/>
            <a:ext cx="2828331" cy="685859"/>
          </a:xfrm>
          <a:prstGeom prst="rect">
            <a:avLst/>
          </a:prstGeom>
        </p:spPr>
      </p:pic>
      <p:pic>
        <p:nvPicPr>
          <p:cNvPr id="12" name="图片 11" descr="图片包含 游戏机, 地图, 文字&#10;&#10;描述已自动生成">
            <a:extLst>
              <a:ext uri="{FF2B5EF4-FFF2-40B4-BE49-F238E27FC236}">
                <a16:creationId xmlns:a16="http://schemas.microsoft.com/office/drawing/2014/main" id="{2075519B-2212-483A-BE44-68D58BB6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21" y="1571324"/>
            <a:ext cx="9077758" cy="45681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39125B-4B29-4127-A7D3-AB4C33015DD4}"/>
              </a:ext>
            </a:extLst>
          </p:cNvPr>
          <p:cNvSpPr txBox="1"/>
          <p:nvPr/>
        </p:nvSpPr>
        <p:spPr>
          <a:xfrm>
            <a:off x="4441695" y="368647"/>
            <a:ext cx="31031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气温预测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Weather forecast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5"/>
</p:tagLst>
</file>

<file path=ppt/theme/theme1.xml><?xml version="1.0" encoding="utf-8"?>
<a:theme xmlns:a="http://schemas.openxmlformats.org/drawingml/2006/main" name="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312EE80B-484A-A04A-B041-1964F8FA4855}" vid="{8C5433D8-952A-7941-9682-673BD21EA752}"/>
    </a:ext>
  </a:extLst>
</a:theme>
</file>

<file path=ppt/theme/theme3.xml><?xml version="1.0" encoding="utf-8"?>
<a:theme xmlns:a="http://schemas.openxmlformats.org/drawingml/2006/main" name="2_千图网海量PPT模板www.58pic.com ​​">
  <a:themeElements>
    <a:clrScheme name="自定义 10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A5A5A5"/>
      </a:accent2>
      <a:accent3>
        <a:srgbClr val="3F3F3F"/>
      </a:accent3>
      <a:accent4>
        <a:srgbClr val="A5A5A5"/>
      </a:accent4>
      <a:accent5>
        <a:srgbClr val="3F3F3F"/>
      </a:accent5>
      <a:accent6>
        <a:srgbClr val="A5A5A5"/>
      </a:accent6>
      <a:hlink>
        <a:srgbClr val="3F3F3F"/>
      </a:hlink>
      <a:folHlink>
        <a:srgbClr val="A5A5A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553</Words>
  <Application>Microsoft Office PowerPoint</Application>
  <PresentationFormat>宽屏</PresentationFormat>
  <Paragraphs>208</Paragraphs>
  <Slides>40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Minion Pro SmBd</vt:lpstr>
      <vt:lpstr>Noto Sans S Chinese Light</vt:lpstr>
      <vt:lpstr>Noto Sans S Chinese Thin</vt:lpstr>
      <vt:lpstr>等线</vt:lpstr>
      <vt:lpstr>等线 Light</vt:lpstr>
      <vt:lpstr>宋体</vt:lpstr>
      <vt:lpstr>微软雅黑</vt:lpstr>
      <vt:lpstr>微软雅黑 Light</vt:lpstr>
      <vt:lpstr>Arial</vt:lpstr>
      <vt:lpstr>Impact</vt:lpstr>
      <vt:lpstr>千图网海量PPT模板www.58pic.com ​​</vt:lpstr>
      <vt:lpstr>主题1</vt:lpstr>
      <vt:lpstr>2_千图网海量PPT模板www.58pic.com ​​</vt:lpstr>
      <vt:lpstr>PowerPoint 演示文稿</vt:lpstr>
      <vt:lpstr>PowerPoint 演示文稿</vt:lpstr>
      <vt:lpstr>PowerPoint 演示文稿</vt:lpstr>
      <vt:lpstr>模型设计</vt:lpstr>
      <vt:lpstr>小组分工</vt:lpstr>
      <vt:lpstr>完成情况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POST</vt:lpstr>
      <vt:lpstr>登录界面</vt:lpstr>
      <vt:lpstr>隐藏/显示密码</vt:lpstr>
      <vt:lpstr>注册界面</vt:lpstr>
      <vt:lpstr>预测界面</vt:lpstr>
      <vt:lpstr>ECharts</vt:lpstr>
      <vt:lpstr>管理员界面</vt:lpstr>
      <vt:lpstr>Table表格</vt:lpstr>
      <vt:lpstr>PowerPoint 演示文稿</vt:lpstr>
      <vt:lpstr>PowerPoint 演示文稿</vt:lpstr>
      <vt:lpstr>PowerPoint 演示文稿</vt:lpstr>
      <vt:lpstr>展示部分功能代码（密码修改）</vt:lpstr>
      <vt:lpstr>展示部分功能代码（注销账号）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亚翔 牛</cp:lastModifiedBy>
  <cp:revision>51</cp:revision>
  <dcterms:created xsi:type="dcterms:W3CDTF">2018-04-10T04:31:45Z</dcterms:created>
  <dcterms:modified xsi:type="dcterms:W3CDTF">2020-07-13T01:49:48Z</dcterms:modified>
</cp:coreProperties>
</file>